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57" r:id="rId8"/>
    <p:sldId id="265" r:id="rId9"/>
    <p:sldId id="266" r:id="rId10"/>
    <p:sldId id="264" r:id="rId11"/>
    <p:sldId id="267"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5" d="100"/>
          <a:sy n="75" d="100"/>
        </p:scale>
        <p:origin x="-1476" y="-9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48488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876668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603596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2135085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57026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11401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2192122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4156158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1144162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366441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AA3744B-D464-4FD7-94D9-61156A82C4A9}" type="datetimeFigureOut">
              <a:rPr lang="es-MX" smtClean="0"/>
              <a:t>17/09/2014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C3D9CC5D-4C4D-49B0-A982-9CE6F719E1A4}" type="slidenum">
              <a:rPr lang="es-MX" smtClean="0"/>
              <a:t>‹#›</a:t>
            </a:fld>
            <a:endParaRPr lang="es-MX"/>
          </a:p>
        </p:txBody>
      </p:sp>
    </p:spTree>
    <p:extLst>
      <p:ext uri="{BB962C8B-B14F-4D97-AF65-F5344CB8AC3E}">
        <p14:creationId xmlns:p14="http://schemas.microsoft.com/office/powerpoint/2010/main" val="2971932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A3744B-D464-4FD7-94D9-61156A82C4A9}" type="datetimeFigureOut">
              <a:rPr lang="es-MX" smtClean="0"/>
              <a:t>17/09/2014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9CC5D-4C4D-49B0-A982-9CE6F719E1A4}" type="slidenum">
              <a:rPr lang="es-MX" smtClean="0"/>
              <a:t>‹#›</a:t>
            </a:fld>
            <a:endParaRPr lang="es-MX"/>
          </a:p>
        </p:txBody>
      </p:sp>
    </p:spTree>
    <p:extLst>
      <p:ext uri="{BB962C8B-B14F-4D97-AF65-F5344CB8AC3E}">
        <p14:creationId xmlns:p14="http://schemas.microsoft.com/office/powerpoint/2010/main" val="2994552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79425" y="3573016"/>
            <a:ext cx="8207375" cy="1584176"/>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t>Luis Fernando Astorga Gatjens</a:t>
            </a:r>
            <a:br>
              <a:rPr lang="en-US" sz="2400" dirty="0" smtClean="0"/>
            </a:br>
            <a:r>
              <a:rPr lang="es-ES_tradnl" sz="2400" noProof="1" smtClean="0"/>
              <a:t>Executive Director - Inter-American Institute on Disability and Inclusive Development (IIDI)</a:t>
            </a:r>
            <a:br>
              <a:rPr lang="es-ES_tradnl" sz="2400" noProof="1" smtClean="0"/>
            </a:br>
            <a:r>
              <a:rPr lang="es-ES_tradnl" sz="2400" noProof="1" smtClean="0"/>
              <a:t>Mexico City, September 22, 2014</a:t>
            </a:r>
            <a:endParaRPr lang="es-ES_tradnl" sz="2000" noProof="1">
              <a:solidFill>
                <a:schemeClr val="bg1"/>
              </a:solidFill>
            </a:endParaRPr>
          </a:p>
        </p:txBody>
      </p:sp>
      <p:sp>
        <p:nvSpPr>
          <p:cNvPr id="5" name="Rectangle 4"/>
          <p:cNvSpPr txBox="1">
            <a:spLocks/>
          </p:cNvSpPr>
          <p:nvPr/>
        </p:nvSpPr>
        <p:spPr>
          <a:xfrm>
            <a:off x="76200" y="1098550"/>
            <a:ext cx="8991600" cy="20256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spcBef>
                <a:spcPct val="0"/>
              </a:spcBef>
              <a:buFont typeface="Arial" panose="020B0604020202020204" pitchFamily="34" charset="0"/>
              <a:buNone/>
            </a:pPr>
            <a:r>
              <a:rPr lang="en-US" sz="4800" b="1" dirty="0" smtClean="0">
                <a:sym typeface="Times New Roman Bold" pitchFamily="-84" charset="0"/>
              </a:rPr>
              <a:t>Persons with Disabilities and the Right to Accessible Voting</a:t>
            </a:r>
            <a:endParaRPr lang="en-US" sz="4800" b="1" dirty="0">
              <a:sym typeface="Times New Roman Bold" pitchFamily="-84" charset="0"/>
            </a:endParaRPr>
          </a:p>
        </p:txBody>
      </p:sp>
      <p:sp>
        <p:nvSpPr>
          <p:cNvPr id="6" name="5 Rectángulo"/>
          <p:cNvSpPr/>
          <p:nvPr/>
        </p:nvSpPr>
        <p:spPr>
          <a:xfrm>
            <a:off x="0" y="5373216"/>
            <a:ext cx="9144000" cy="1484784"/>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26" name="Picture 2" descr="C:\Users\IFE\Documents\VII Jornada 2014\JORNADAS-7.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445224"/>
            <a:ext cx="1152128" cy="1329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8568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 and Prerequisite </a:t>
            </a:r>
            <a:endParaRPr lang="en-US" b="1" dirty="0"/>
          </a:p>
        </p:txBody>
      </p:sp>
      <p:sp>
        <p:nvSpPr>
          <p:cNvPr id="3" name="Content Placeholder 2"/>
          <p:cNvSpPr>
            <a:spLocks noGrp="1"/>
          </p:cNvSpPr>
          <p:nvPr>
            <p:ph idx="1"/>
          </p:nvPr>
        </p:nvSpPr>
        <p:spPr>
          <a:xfrm>
            <a:off x="457200" y="1484784"/>
            <a:ext cx="8229600" cy="4641379"/>
          </a:xfrm>
        </p:spPr>
        <p:txBody>
          <a:bodyPr>
            <a:normAutofit fontScale="85000" lnSpcReduction="10000"/>
          </a:bodyPr>
          <a:lstStyle/>
          <a:p>
            <a:r>
              <a:rPr lang="en-US" dirty="0" smtClean="0"/>
              <a:t>“Participation in political and public life is not only an </a:t>
            </a:r>
            <a:r>
              <a:rPr lang="en-US" b="1" dirty="0" smtClean="0"/>
              <a:t>objective</a:t>
            </a:r>
            <a:r>
              <a:rPr lang="en-US" dirty="0" smtClean="0"/>
              <a:t> in itself, but also a </a:t>
            </a:r>
            <a:r>
              <a:rPr lang="en-US" b="1" dirty="0" smtClean="0"/>
              <a:t>prerequisite</a:t>
            </a:r>
            <a:r>
              <a:rPr lang="en-US" dirty="0" smtClean="0"/>
              <a:t> for the effective enjoyment of other rights. Through involvement in law and policy reform in the area of disability, persons with disabilities and their representative organizations have the chance to make changes in society and to improve legislation and policies in the areas of health, rehabilitation, education, employment, access to goods and services, and any other aspect of life.”</a:t>
            </a:r>
          </a:p>
          <a:p>
            <a:pPr marL="0" indent="0">
              <a:buNone/>
            </a:pPr>
            <a:endParaRPr lang="en-US" sz="1200" i="1" dirty="0" smtClean="0"/>
          </a:p>
          <a:p>
            <a:pPr marL="0" indent="0" algn="r">
              <a:buNone/>
            </a:pPr>
            <a:r>
              <a:rPr lang="en-US" sz="2100" i="1" dirty="0" smtClean="0"/>
              <a:t>	(Thematic study by the Office of the United Nations High Commissioner for Human Rights on participation in political and public life by persons with disabilities) </a:t>
            </a:r>
          </a:p>
          <a:p>
            <a:endParaRPr lang="en-US" dirty="0"/>
          </a:p>
          <a:p>
            <a:endParaRPr lang="en-US" dirty="0"/>
          </a:p>
        </p:txBody>
      </p:sp>
    </p:spTree>
    <p:extLst>
      <p:ext uri="{BB962C8B-B14F-4D97-AF65-F5344CB8AC3E}">
        <p14:creationId xmlns:p14="http://schemas.microsoft.com/office/powerpoint/2010/main" val="134760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260648"/>
            <a:ext cx="8229600" cy="72008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Democratic Imperative</a:t>
            </a:r>
            <a:endParaRPr lang="en-US" b="1" dirty="0"/>
          </a:p>
        </p:txBody>
      </p:sp>
      <p:sp>
        <p:nvSpPr>
          <p:cNvPr id="5" name="Rectangle 3"/>
          <p:cNvSpPr txBox="1">
            <a:spLocks/>
          </p:cNvSpPr>
          <p:nvPr/>
        </p:nvSpPr>
        <p:spPr>
          <a:xfrm>
            <a:off x="457200" y="1628800"/>
            <a:ext cx="8305800" cy="48245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6 Rectángulo"/>
          <p:cNvSpPr/>
          <p:nvPr/>
        </p:nvSpPr>
        <p:spPr>
          <a:xfrm rot="5400000">
            <a:off x="5413782" y="3118655"/>
            <a:ext cx="6858000" cy="620689"/>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 name="Rectangle 1"/>
          <p:cNvSpPr/>
          <p:nvPr/>
        </p:nvSpPr>
        <p:spPr>
          <a:xfrm>
            <a:off x="467544" y="1124744"/>
            <a:ext cx="8064893" cy="4896544"/>
          </a:xfrm>
          <a:prstGeom prst="rect">
            <a:avLst/>
          </a:prstGeom>
        </p:spPr>
        <p:txBody>
          <a:bodyPr wrap="square">
            <a:spAutoFit/>
          </a:bodyPr>
          <a:lstStyle/>
          <a:p>
            <a:r>
              <a:rPr lang="es-ES_tradnl" sz="2800" dirty="0" smtClean="0"/>
              <a:t>“…</a:t>
            </a:r>
            <a:r>
              <a:rPr lang="en-US" sz="2800" dirty="0" smtClean="0"/>
              <a:t>improving conditions for the adequate participation of [persons with disabilities] in electoral processes, which will not only contribute to an improvement in our legislation, theoretically through a more democratic approach, but also support the progressive incorporation of this group into national political life, improving their presence on the electoral registry, reducing abstention rates, and increasing the quality of voting with full and timely information." </a:t>
            </a:r>
          </a:p>
          <a:p>
            <a:endParaRPr lang="en-US" sz="1000" i="1" dirty="0" smtClean="0"/>
          </a:p>
          <a:p>
            <a:pPr algn="r"/>
            <a:r>
              <a:rPr lang="en-US" sz="2000" i="1" dirty="0" smtClean="0"/>
              <a:t>	(</a:t>
            </a:r>
            <a:r>
              <a:rPr lang="en-US" sz="2000" i="1" dirty="0" err="1" smtClean="0"/>
              <a:t>María</a:t>
            </a:r>
            <a:r>
              <a:rPr lang="en-US" sz="2000" i="1" dirty="0" smtClean="0"/>
              <a:t> Soledad </a:t>
            </a:r>
            <a:r>
              <a:rPr lang="en-US" sz="2000" i="1" dirty="0" err="1" smtClean="0"/>
              <a:t>Cisternas</a:t>
            </a:r>
            <a:r>
              <a:rPr lang="en-US" sz="2000" i="1" dirty="0" smtClean="0"/>
              <a:t>, Chairperson, UN Committee on the Rights of Persons with Disabilities)</a:t>
            </a:r>
            <a:endParaRPr lang="en-US" sz="2000" i="1" dirty="0"/>
          </a:p>
        </p:txBody>
      </p:sp>
    </p:spTree>
    <p:extLst>
      <p:ext uri="{BB962C8B-B14F-4D97-AF65-F5344CB8AC3E}">
        <p14:creationId xmlns:p14="http://schemas.microsoft.com/office/powerpoint/2010/main" val="3305823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864096"/>
          </a:xfrm>
        </p:spPr>
        <p:txBody>
          <a:bodyPr/>
          <a:lstStyle/>
          <a:p>
            <a:r>
              <a:rPr lang="en-US" b="1" dirty="0" smtClean="0"/>
              <a:t>Greater Exclusion</a:t>
            </a:r>
            <a:endParaRPr lang="en-US" b="1" dirty="0"/>
          </a:p>
        </p:txBody>
      </p:sp>
      <p:sp>
        <p:nvSpPr>
          <p:cNvPr id="3" name="Content Placeholder 2"/>
          <p:cNvSpPr>
            <a:spLocks noGrp="1"/>
          </p:cNvSpPr>
          <p:nvPr>
            <p:ph idx="1"/>
          </p:nvPr>
        </p:nvSpPr>
        <p:spPr>
          <a:xfrm>
            <a:off x="457200" y="1052736"/>
            <a:ext cx="8229600" cy="5400600"/>
          </a:xfrm>
        </p:spPr>
        <p:txBody>
          <a:bodyPr>
            <a:normAutofit lnSpcReduction="10000"/>
          </a:bodyPr>
          <a:lstStyle/>
          <a:p>
            <a:r>
              <a:rPr lang="en-US" dirty="0" smtClean="0"/>
              <a:t>Persons with disabilities: The most excluded of the excluded.</a:t>
            </a:r>
          </a:p>
          <a:p>
            <a:pPr marL="0" indent="0">
              <a:buNone/>
            </a:pPr>
            <a:endParaRPr lang="en-US" sz="1000" dirty="0" smtClean="0"/>
          </a:p>
          <a:p>
            <a:r>
              <a:rPr lang="en-US" dirty="0" smtClean="0"/>
              <a:t>Statistical imprecision. 15% (“World Report on Disability,” (WHO-WB, 2011).</a:t>
            </a:r>
          </a:p>
          <a:p>
            <a:pPr marL="0" indent="0">
              <a:buNone/>
            </a:pPr>
            <a:endParaRPr lang="en-US" sz="1000" dirty="0" smtClean="0"/>
          </a:p>
          <a:p>
            <a:r>
              <a:rPr lang="en-US" dirty="0" smtClean="0"/>
              <a:t>Persons with disabilities tend to be invisible in society and in human rights reports.</a:t>
            </a:r>
          </a:p>
          <a:p>
            <a:pPr marL="0" indent="0">
              <a:buNone/>
            </a:pPr>
            <a:endParaRPr lang="en-US" sz="1000" dirty="0" smtClean="0"/>
          </a:p>
          <a:p>
            <a:r>
              <a:rPr lang="en-US" dirty="0" smtClean="0"/>
              <a:t>Discrimination: socio-cultural, economic, </a:t>
            </a:r>
            <a:r>
              <a:rPr lang="en-US" b="1" dirty="0" smtClean="0"/>
              <a:t>political</a:t>
            </a:r>
            <a:r>
              <a:rPr lang="en-US" dirty="0" smtClean="0"/>
              <a:t>.</a:t>
            </a:r>
          </a:p>
          <a:p>
            <a:pPr marL="0" indent="0">
              <a:buNone/>
            </a:pPr>
            <a:endParaRPr lang="en-US" sz="1100" dirty="0" smtClean="0"/>
          </a:p>
          <a:p>
            <a:r>
              <a:rPr lang="en-US" dirty="0" smtClean="0"/>
              <a:t>Emerging, weak associative movements.</a:t>
            </a:r>
          </a:p>
          <a:p>
            <a:endParaRPr lang="en-US" dirty="0"/>
          </a:p>
        </p:txBody>
      </p:sp>
    </p:spTree>
    <p:extLst>
      <p:ext uri="{BB962C8B-B14F-4D97-AF65-F5344CB8AC3E}">
        <p14:creationId xmlns:p14="http://schemas.microsoft.com/office/powerpoint/2010/main" val="92230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a:bodyPr>
          <a:lstStyle/>
          <a:p>
            <a:r>
              <a:rPr lang="en-US" b="1" dirty="0" smtClean="0"/>
              <a:t>International Norms</a:t>
            </a:r>
            <a:endParaRPr lang="en-US" b="1" dirty="0"/>
          </a:p>
        </p:txBody>
      </p:sp>
      <p:sp>
        <p:nvSpPr>
          <p:cNvPr id="3" name="Content Placeholder 2"/>
          <p:cNvSpPr>
            <a:spLocks noGrp="1"/>
          </p:cNvSpPr>
          <p:nvPr>
            <p:ph idx="1"/>
          </p:nvPr>
        </p:nvSpPr>
        <p:spPr>
          <a:xfrm>
            <a:off x="467544" y="1052736"/>
            <a:ext cx="8229600" cy="5544616"/>
          </a:xfrm>
        </p:spPr>
        <p:txBody>
          <a:bodyPr>
            <a:normAutofit lnSpcReduction="10000"/>
          </a:bodyPr>
          <a:lstStyle/>
          <a:p>
            <a:r>
              <a:rPr lang="en-US" dirty="0" smtClean="0"/>
              <a:t>Inter-American Convention against discrimination toward persons with disabilities (OAS; 1999):</a:t>
            </a:r>
          </a:p>
          <a:p>
            <a:pPr marL="857250" lvl="3" indent="0" algn="just">
              <a:buNone/>
            </a:pPr>
            <a:r>
              <a:rPr lang="en-US" dirty="0" smtClean="0"/>
              <a:t>“Measures to </a:t>
            </a:r>
            <a:r>
              <a:rPr lang="en-US" b="1" dirty="0" smtClean="0"/>
              <a:t>eliminate discrimination gradually and to promote integration</a:t>
            </a:r>
            <a:r>
              <a:rPr lang="en-US" dirty="0" smtClean="0"/>
              <a:t> by government authorities and/or private entities in providing or making available goods, services, facilities, programs, and activities such as employment, transportation, communications, housing, recreation, education, sports, law enforcement and administration of justice, and </a:t>
            </a:r>
            <a:r>
              <a:rPr lang="en-US" b="1" dirty="0" smtClean="0"/>
              <a:t>political and administrative activities</a:t>
            </a:r>
            <a:r>
              <a:rPr lang="en-US" dirty="0" smtClean="0"/>
              <a:t>.”</a:t>
            </a:r>
          </a:p>
          <a:p>
            <a:pPr marL="0" indent="0">
              <a:buNone/>
            </a:pPr>
            <a:endParaRPr lang="en-US" sz="1200" dirty="0" smtClean="0"/>
          </a:p>
          <a:p>
            <a:r>
              <a:rPr lang="en-US" dirty="0" smtClean="0"/>
              <a:t>United Nations Convention (CRPD): Article 29 on participation in political and public life.</a:t>
            </a:r>
          </a:p>
          <a:p>
            <a:pPr lvl="1"/>
            <a:r>
              <a:rPr lang="en-US" dirty="0" smtClean="0"/>
              <a:t>Emphasis on accessible voting.</a:t>
            </a:r>
          </a:p>
          <a:p>
            <a:pPr lvl="1"/>
            <a:r>
              <a:rPr lang="en-US" dirty="0" smtClean="0"/>
              <a:t>Need for accessible election procedures.</a:t>
            </a:r>
          </a:p>
          <a:p>
            <a:pPr marL="0" indent="0">
              <a:buNone/>
            </a:pPr>
            <a:endParaRPr lang="es-ES_tradnl" dirty="0"/>
          </a:p>
          <a:p>
            <a:endParaRPr lang="en-US" dirty="0"/>
          </a:p>
        </p:txBody>
      </p:sp>
    </p:spTree>
    <p:extLst>
      <p:ext uri="{BB962C8B-B14F-4D97-AF65-F5344CB8AC3E}">
        <p14:creationId xmlns:p14="http://schemas.microsoft.com/office/powerpoint/2010/main" val="620723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a:bodyPr>
          <a:lstStyle/>
          <a:p>
            <a:r>
              <a:rPr lang="en-US" b="1" dirty="0" smtClean="0"/>
              <a:t>Inclusive Electoral Policies</a:t>
            </a:r>
            <a:endParaRPr lang="en-US" b="1" dirty="0"/>
          </a:p>
        </p:txBody>
      </p:sp>
      <p:sp>
        <p:nvSpPr>
          <p:cNvPr id="3" name="Content Placeholder 2"/>
          <p:cNvSpPr>
            <a:spLocks noGrp="1"/>
          </p:cNvSpPr>
          <p:nvPr>
            <p:ph idx="1"/>
          </p:nvPr>
        </p:nvSpPr>
        <p:spPr>
          <a:xfrm>
            <a:off x="539552" y="1052736"/>
            <a:ext cx="8435280" cy="5805264"/>
          </a:xfrm>
        </p:spPr>
        <p:txBody>
          <a:bodyPr>
            <a:normAutofit fontScale="62500" lnSpcReduction="20000"/>
          </a:bodyPr>
          <a:lstStyle/>
          <a:p>
            <a:r>
              <a:rPr lang="en-US" sz="3800" dirty="0" smtClean="0"/>
              <a:t>In general, the countries of the Americas have adopted policies and taken steps to advance accessible voting.</a:t>
            </a:r>
          </a:p>
          <a:p>
            <a:pPr marL="0" indent="0">
              <a:buNone/>
            </a:pPr>
            <a:endParaRPr lang="en-US" sz="3800" dirty="0" smtClean="0"/>
          </a:p>
          <a:p>
            <a:r>
              <a:rPr lang="en-US" sz="3800" dirty="0" smtClean="0"/>
              <a:t>Many of these have been driven by the obligation to implement Article 29 of the CRPD.</a:t>
            </a:r>
          </a:p>
          <a:p>
            <a:pPr marL="0" indent="0">
              <a:buNone/>
            </a:pPr>
            <a:endParaRPr lang="en-US" sz="3800" dirty="0" smtClean="0"/>
          </a:p>
          <a:p>
            <a:r>
              <a:rPr lang="en-US" sz="3800" dirty="0" smtClean="0"/>
              <a:t>Examples:</a:t>
            </a:r>
          </a:p>
          <a:p>
            <a:pPr lvl="1"/>
            <a:r>
              <a:rPr lang="en-US" sz="3400" b="1" dirty="0" smtClean="0"/>
              <a:t>ECUADOR</a:t>
            </a:r>
            <a:r>
              <a:rPr lang="en-US" sz="3400" dirty="0" smtClean="0"/>
              <a:t>: “They Have the Right to Vote” Campaign</a:t>
            </a:r>
          </a:p>
          <a:p>
            <a:pPr lvl="1"/>
            <a:r>
              <a:rPr lang="en-US" sz="3400" b="1" dirty="0" smtClean="0"/>
              <a:t>COSTA RICA</a:t>
            </a:r>
            <a:r>
              <a:rPr lang="en-US" sz="3400" dirty="0" smtClean="0"/>
              <a:t>: “Program </a:t>
            </a:r>
            <a:r>
              <a:rPr lang="en-US" sz="3400" smtClean="0"/>
              <a:t>to Create Equal </a:t>
            </a:r>
            <a:r>
              <a:rPr lang="en-US" sz="3400" dirty="0" smtClean="0"/>
              <a:t>Conditions for Exercising the Right to Vote”</a:t>
            </a:r>
          </a:p>
          <a:p>
            <a:pPr lvl="1"/>
            <a:r>
              <a:rPr lang="en-US" sz="3400" b="1" dirty="0" smtClean="0"/>
              <a:t>ARGENTINA</a:t>
            </a:r>
            <a:r>
              <a:rPr lang="en-US" sz="3400" dirty="0" smtClean="0"/>
              <a:t>: “Election Accessibility Policy”</a:t>
            </a:r>
          </a:p>
          <a:p>
            <a:pPr marL="0" indent="0">
              <a:buNone/>
            </a:pPr>
            <a:endParaRPr lang="en-US" sz="2600" dirty="0" smtClean="0"/>
          </a:p>
          <a:p>
            <a:r>
              <a:rPr lang="en-US" sz="4100" dirty="0" smtClean="0"/>
              <a:t>Accessibility when it comes to casting ballots, but…</a:t>
            </a:r>
          </a:p>
          <a:p>
            <a:pPr marL="0" indent="0">
              <a:buNone/>
            </a:pPr>
            <a:endParaRPr lang="en-US" sz="1100" dirty="0" smtClean="0"/>
          </a:p>
          <a:p>
            <a:pPr marL="457200" lvl="1" indent="0">
              <a:buNone/>
            </a:pPr>
            <a:endParaRPr lang="en-US" dirty="0" smtClean="0"/>
          </a:p>
          <a:p>
            <a:endParaRPr lang="en-US" dirty="0" smtClean="0"/>
          </a:p>
          <a:p>
            <a:endParaRPr lang="en-US" dirty="0" smtClean="0"/>
          </a:p>
          <a:p>
            <a:pPr marL="0" lvl="1" indent="0">
              <a:buNone/>
            </a:pPr>
            <a:r>
              <a:rPr lang="en-US" dirty="0" smtClean="0"/>
              <a:t>	</a:t>
            </a:r>
            <a:endParaRPr lang="en-US" sz="1200" dirty="0" smtClean="0"/>
          </a:p>
          <a:p>
            <a:pPr marL="0" indent="0">
              <a:buNone/>
            </a:pPr>
            <a:endParaRPr lang="en-US" dirty="0" smtClean="0"/>
          </a:p>
          <a:p>
            <a:endParaRPr lang="en-US" dirty="0"/>
          </a:p>
        </p:txBody>
      </p:sp>
    </p:spTree>
    <p:extLst>
      <p:ext uri="{BB962C8B-B14F-4D97-AF65-F5344CB8AC3E}">
        <p14:creationId xmlns:p14="http://schemas.microsoft.com/office/powerpoint/2010/main" val="2226602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a:bodyPr>
          <a:lstStyle/>
          <a:p>
            <a:r>
              <a:rPr lang="en-US" b="1" dirty="0" smtClean="0"/>
              <a:t>Measures Adopted</a:t>
            </a:r>
            <a:endParaRPr lang="en-US" b="1" dirty="0"/>
          </a:p>
        </p:txBody>
      </p:sp>
      <p:sp>
        <p:nvSpPr>
          <p:cNvPr id="3" name="Content Placeholder 2"/>
          <p:cNvSpPr>
            <a:spLocks noGrp="1"/>
          </p:cNvSpPr>
          <p:nvPr>
            <p:ph idx="1"/>
          </p:nvPr>
        </p:nvSpPr>
        <p:spPr>
          <a:xfrm>
            <a:off x="539552" y="1124744"/>
            <a:ext cx="8424936" cy="7128792"/>
          </a:xfrm>
        </p:spPr>
        <p:txBody>
          <a:bodyPr>
            <a:normAutofit fontScale="77500" lnSpcReduction="20000"/>
          </a:bodyPr>
          <a:lstStyle/>
          <a:p>
            <a:r>
              <a:rPr lang="en-US" sz="3800" dirty="0" smtClean="0"/>
              <a:t>Information and training of personnel at polling centers on persons with disabilities</a:t>
            </a:r>
          </a:p>
          <a:p>
            <a:pPr marL="0" indent="0">
              <a:buNone/>
            </a:pPr>
            <a:endParaRPr lang="en-US" sz="1500" dirty="0" smtClean="0"/>
          </a:p>
          <a:p>
            <a:r>
              <a:rPr lang="en-US" sz="3800" dirty="0" smtClean="0"/>
              <a:t>Physical access at polling centers (ramps, elevators) and in voting booths, including ergonomic adjustments</a:t>
            </a:r>
          </a:p>
          <a:p>
            <a:pPr marL="0" indent="0">
              <a:buNone/>
            </a:pPr>
            <a:endParaRPr lang="en-US" sz="1500" dirty="0" smtClean="0"/>
          </a:p>
          <a:p>
            <a:r>
              <a:rPr lang="en-US" sz="3800" dirty="0" smtClean="0"/>
              <a:t>Braille ballots</a:t>
            </a:r>
          </a:p>
          <a:p>
            <a:pPr marL="0" indent="0">
              <a:buNone/>
            </a:pPr>
            <a:endParaRPr lang="en-US" sz="1300" dirty="0" smtClean="0"/>
          </a:p>
          <a:p>
            <a:r>
              <a:rPr lang="en-US" sz="3800" dirty="0" smtClean="0"/>
              <a:t>Assisted voting (assistance from trusted person) or public voting</a:t>
            </a:r>
          </a:p>
          <a:p>
            <a:pPr marL="0" indent="0">
              <a:buNone/>
            </a:pPr>
            <a:endParaRPr lang="en-US" sz="1300" dirty="0" smtClean="0"/>
          </a:p>
          <a:p>
            <a:r>
              <a:rPr lang="en-US" sz="3800" dirty="0" smtClean="0"/>
              <a:t>Preferential voting (preferred polling station)</a:t>
            </a:r>
          </a:p>
          <a:p>
            <a:pPr marL="0" indent="0">
              <a:buNone/>
            </a:pPr>
            <a:endParaRPr lang="en-US" sz="1300" dirty="0" smtClean="0"/>
          </a:p>
          <a:p>
            <a:r>
              <a:rPr lang="en-US" sz="3800" dirty="0" smtClean="0"/>
              <a:t>Voting at home</a:t>
            </a:r>
          </a:p>
          <a:p>
            <a:endParaRPr lang="es-MX" sz="3800" dirty="0" smtClean="0"/>
          </a:p>
          <a:p>
            <a:pPr marL="457200" lvl="1" indent="0">
              <a:buNone/>
            </a:pPr>
            <a:endParaRPr lang="es-MX" dirty="0" smtClean="0"/>
          </a:p>
          <a:p>
            <a:endParaRPr lang="es-MX" dirty="0" smtClean="0"/>
          </a:p>
          <a:p>
            <a:endParaRPr lang="es-MX" dirty="0" smtClean="0"/>
          </a:p>
          <a:p>
            <a:pPr marL="0" lvl="1" indent="0">
              <a:buNone/>
            </a:pPr>
            <a:r>
              <a:rPr lang="es-MX" dirty="0" smtClean="0"/>
              <a:t>	</a:t>
            </a:r>
            <a:endParaRPr lang="es-MX" sz="1200" dirty="0" smtClean="0"/>
          </a:p>
          <a:p>
            <a:pPr marL="0" indent="0">
              <a:buNone/>
            </a:pPr>
            <a:endParaRPr lang="es-ES_tradnl" dirty="0"/>
          </a:p>
          <a:p>
            <a:endParaRPr lang="en-US" dirty="0"/>
          </a:p>
        </p:txBody>
      </p:sp>
    </p:spTree>
    <p:extLst>
      <p:ext uri="{BB962C8B-B14F-4D97-AF65-F5344CB8AC3E}">
        <p14:creationId xmlns:p14="http://schemas.microsoft.com/office/powerpoint/2010/main" val="227874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936104"/>
          </a:xfrm>
        </p:spPr>
        <p:txBody>
          <a:bodyPr>
            <a:normAutofit/>
          </a:bodyPr>
          <a:lstStyle/>
          <a:p>
            <a:r>
              <a:rPr lang="en-US" b="1" dirty="0" smtClean="0"/>
              <a:t>Impact of Policies</a:t>
            </a:r>
            <a:endParaRPr lang="en-US" b="1" dirty="0"/>
          </a:p>
        </p:txBody>
      </p:sp>
      <p:sp>
        <p:nvSpPr>
          <p:cNvPr id="3" name="Content Placeholder 2"/>
          <p:cNvSpPr>
            <a:spLocks noGrp="1"/>
          </p:cNvSpPr>
          <p:nvPr>
            <p:ph idx="1"/>
          </p:nvPr>
        </p:nvSpPr>
        <p:spPr>
          <a:xfrm>
            <a:off x="539552" y="1196752"/>
            <a:ext cx="8424936" cy="7416824"/>
          </a:xfrm>
        </p:spPr>
        <p:txBody>
          <a:bodyPr>
            <a:normAutofit fontScale="92500"/>
          </a:bodyPr>
          <a:lstStyle/>
          <a:p>
            <a:r>
              <a:rPr lang="en-US" sz="3800" dirty="0" smtClean="0"/>
              <a:t>Need to study the real impact of actions undertaken. Little has been done.</a:t>
            </a:r>
          </a:p>
          <a:p>
            <a:pPr marL="0" indent="0">
              <a:buNone/>
            </a:pPr>
            <a:endParaRPr lang="en-US" sz="1400" dirty="0" smtClean="0"/>
          </a:p>
          <a:p>
            <a:r>
              <a:rPr lang="en-US" sz="3800" b="1" dirty="0" smtClean="0"/>
              <a:t>REALITIES:</a:t>
            </a:r>
          </a:p>
          <a:p>
            <a:pPr marL="0" indent="0">
              <a:buNone/>
            </a:pPr>
            <a:endParaRPr lang="en-US" sz="1200" b="1" dirty="0" smtClean="0"/>
          </a:p>
          <a:p>
            <a:r>
              <a:rPr lang="en-US" sz="3800" dirty="0" smtClean="0"/>
              <a:t>Limited participation by citizens with disabilities in exercising their right to vote.</a:t>
            </a:r>
          </a:p>
          <a:p>
            <a:pPr marL="0" indent="0">
              <a:buNone/>
            </a:pPr>
            <a:endParaRPr lang="en-US" sz="1200" dirty="0" smtClean="0"/>
          </a:p>
          <a:p>
            <a:r>
              <a:rPr lang="en-US" sz="3800" dirty="0" smtClean="0"/>
              <a:t>As candidates for elected posts they are marginalized and the exception.</a:t>
            </a:r>
          </a:p>
          <a:p>
            <a:pPr marL="0" indent="0">
              <a:buNone/>
            </a:pPr>
            <a:endParaRPr lang="es-MX" sz="1500" dirty="0" smtClean="0"/>
          </a:p>
          <a:p>
            <a:pPr marL="457200" lvl="1" indent="0">
              <a:buNone/>
            </a:pPr>
            <a:endParaRPr lang="es-MX" dirty="0" smtClean="0"/>
          </a:p>
          <a:p>
            <a:endParaRPr lang="es-MX" dirty="0" smtClean="0"/>
          </a:p>
          <a:p>
            <a:endParaRPr lang="es-MX" dirty="0" smtClean="0"/>
          </a:p>
          <a:p>
            <a:pPr marL="0" lvl="1" indent="0">
              <a:buNone/>
            </a:pPr>
            <a:r>
              <a:rPr lang="es-MX" dirty="0" smtClean="0"/>
              <a:t>	</a:t>
            </a:r>
            <a:endParaRPr lang="es-MX" sz="1200" dirty="0" smtClean="0"/>
          </a:p>
          <a:p>
            <a:pPr marL="0" indent="0">
              <a:buNone/>
            </a:pPr>
            <a:endParaRPr lang="es-ES_tradnl" dirty="0"/>
          </a:p>
          <a:p>
            <a:endParaRPr lang="en-US" dirty="0"/>
          </a:p>
        </p:txBody>
      </p:sp>
    </p:spTree>
    <p:extLst>
      <p:ext uri="{BB962C8B-B14F-4D97-AF65-F5344CB8AC3E}">
        <p14:creationId xmlns:p14="http://schemas.microsoft.com/office/powerpoint/2010/main" val="3677766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188640"/>
            <a:ext cx="8229600" cy="72008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Beyond the voting booth…</a:t>
            </a:r>
            <a:endParaRPr lang="en-US" b="1" dirty="0"/>
          </a:p>
        </p:txBody>
      </p:sp>
      <p:sp>
        <p:nvSpPr>
          <p:cNvPr id="5" name="Rectangle 3"/>
          <p:cNvSpPr txBox="1">
            <a:spLocks/>
          </p:cNvSpPr>
          <p:nvPr/>
        </p:nvSpPr>
        <p:spPr>
          <a:xfrm>
            <a:off x="457200" y="1052736"/>
            <a:ext cx="8305800" cy="5805264"/>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Social model: “…</a:t>
            </a:r>
            <a:r>
              <a:rPr lang="en-US" b="1" dirty="0" smtClean="0"/>
              <a:t>disability</a:t>
            </a:r>
            <a:r>
              <a:rPr lang="en-US" dirty="0" smtClean="0"/>
              <a:t> is an evolving concept…that results from the </a:t>
            </a:r>
            <a:r>
              <a:rPr lang="en-US" b="1" dirty="0" smtClean="0"/>
              <a:t>interaction</a:t>
            </a:r>
            <a:r>
              <a:rPr lang="en-US" dirty="0" smtClean="0"/>
              <a:t> between </a:t>
            </a:r>
            <a:r>
              <a:rPr lang="en-US" b="1" dirty="0" smtClean="0"/>
              <a:t>persons with impairments</a:t>
            </a:r>
            <a:r>
              <a:rPr lang="en-US" dirty="0" smtClean="0"/>
              <a:t> and attitudinal and environmental </a:t>
            </a:r>
            <a:r>
              <a:rPr lang="en-US" b="1" dirty="0" smtClean="0"/>
              <a:t>barriers</a:t>
            </a:r>
            <a:r>
              <a:rPr lang="en-US" dirty="0" smtClean="0"/>
              <a:t> that hinders their full and effective participation in society on an equal basis with others.” (CRPD, Preamble)</a:t>
            </a:r>
          </a:p>
          <a:p>
            <a:pPr marL="0" indent="0">
              <a:buNone/>
            </a:pPr>
            <a:endParaRPr lang="en-US" sz="1400" dirty="0" smtClean="0"/>
          </a:p>
          <a:p>
            <a:r>
              <a:rPr lang="en-US" b="1" dirty="0" smtClean="0"/>
              <a:t>Existing barriers</a:t>
            </a:r>
            <a:r>
              <a:rPr lang="en-US" dirty="0" smtClean="0"/>
              <a:t>:</a:t>
            </a:r>
          </a:p>
          <a:p>
            <a:pPr lvl="1"/>
            <a:r>
              <a:rPr lang="en-US" dirty="0" smtClean="0"/>
              <a:t>Marginal social participation by persons with disabilities, who are underestimated </a:t>
            </a:r>
          </a:p>
          <a:p>
            <a:pPr lvl="1"/>
            <a:r>
              <a:rPr lang="en-US" dirty="0" smtClean="0"/>
              <a:t>Interdependency of other rights and laws that are not followed  (legal personhood, accessibility in transportation, information-communication accessibility)</a:t>
            </a:r>
          </a:p>
          <a:p>
            <a:pPr lvl="1"/>
            <a:r>
              <a:rPr lang="en-US" dirty="0" smtClean="0"/>
              <a:t>Parties do not wage accessible campaigns (optional?)</a:t>
            </a:r>
          </a:p>
          <a:p>
            <a:pPr lvl="1"/>
            <a:r>
              <a:rPr lang="en-US" dirty="0" smtClean="0"/>
              <a:t>Insufficient training of poll workers and poll watchers.</a:t>
            </a:r>
          </a:p>
          <a:p>
            <a:pPr marL="0" indent="0">
              <a:buNone/>
            </a:pPr>
            <a:endParaRPr lang="en-US" sz="1400" dirty="0" smtClean="0"/>
          </a:p>
          <a:p>
            <a:r>
              <a:rPr lang="en-US" b="1" dirty="0" smtClean="0"/>
              <a:t>Conclusion</a:t>
            </a:r>
            <a:r>
              <a:rPr lang="en-US" dirty="0" smtClean="0"/>
              <a:t>: Non-accessible electoral processes.</a:t>
            </a:r>
            <a:endParaRPr lang="en-US" dirty="0"/>
          </a:p>
        </p:txBody>
      </p:sp>
    </p:spTree>
    <p:extLst>
      <p:ext uri="{BB962C8B-B14F-4D97-AF65-F5344CB8AC3E}">
        <p14:creationId xmlns:p14="http://schemas.microsoft.com/office/powerpoint/2010/main" val="588177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188640"/>
            <a:ext cx="8229600" cy="72008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General Steps</a:t>
            </a:r>
            <a:endParaRPr lang="en-US" b="1" dirty="0"/>
          </a:p>
        </p:txBody>
      </p:sp>
      <p:sp>
        <p:nvSpPr>
          <p:cNvPr id="5" name="Rectangle 3"/>
          <p:cNvSpPr txBox="1">
            <a:spLocks/>
          </p:cNvSpPr>
          <p:nvPr/>
        </p:nvSpPr>
        <p:spPr>
          <a:xfrm>
            <a:off x="457200" y="1052736"/>
            <a:ext cx="8507288" cy="580526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Carry out</a:t>
            </a:r>
            <a:r>
              <a:rPr lang="en-US" b="1" dirty="0" smtClean="0"/>
              <a:t> public awareness</a:t>
            </a:r>
            <a:r>
              <a:rPr lang="en-US" dirty="0" smtClean="0"/>
              <a:t> campaigns on the situation and rights of persons with disabilities, in compliance with Article 8, CRPD</a:t>
            </a:r>
          </a:p>
          <a:p>
            <a:pPr marL="0" indent="0">
              <a:buNone/>
            </a:pPr>
            <a:endParaRPr lang="en-US" sz="1100" dirty="0" smtClean="0"/>
          </a:p>
          <a:p>
            <a:r>
              <a:rPr lang="en-US" dirty="0" smtClean="0"/>
              <a:t>Promote and facilitate the </a:t>
            </a:r>
            <a:r>
              <a:rPr lang="en-US" b="1" dirty="0" smtClean="0"/>
              <a:t>social and political participation</a:t>
            </a:r>
            <a:r>
              <a:rPr lang="en-US" dirty="0" smtClean="0"/>
              <a:t> of persons with disabilities: State support for disability organizations (education and human rights training) </a:t>
            </a:r>
          </a:p>
          <a:p>
            <a:pPr marL="0" indent="0">
              <a:buNone/>
            </a:pPr>
            <a:endParaRPr lang="en-US" sz="1100" dirty="0" smtClean="0"/>
          </a:p>
          <a:p>
            <a:r>
              <a:rPr lang="en-US" dirty="0" smtClean="0"/>
              <a:t>Comply with rules to ensure progress in </a:t>
            </a:r>
            <a:r>
              <a:rPr lang="en-US" b="1" dirty="0" smtClean="0"/>
              <a:t>accessibility</a:t>
            </a:r>
            <a:r>
              <a:rPr lang="en-US" dirty="0" smtClean="0"/>
              <a:t> in the </a:t>
            </a:r>
            <a:r>
              <a:rPr lang="en-US" b="1" dirty="0" smtClean="0"/>
              <a:t>physical environment </a:t>
            </a:r>
            <a:r>
              <a:rPr lang="en-US" dirty="0" smtClean="0"/>
              <a:t>and in </a:t>
            </a:r>
            <a:r>
              <a:rPr lang="en-US" b="1" dirty="0" smtClean="0"/>
              <a:t>transportation</a:t>
            </a:r>
            <a:r>
              <a:rPr lang="en-US" dirty="0" smtClean="0"/>
              <a:t> </a:t>
            </a:r>
          </a:p>
          <a:p>
            <a:pPr marL="0" indent="0">
              <a:buNone/>
            </a:pPr>
            <a:endParaRPr lang="en-US" sz="1100" dirty="0" smtClean="0"/>
          </a:p>
          <a:p>
            <a:r>
              <a:rPr lang="en-US" dirty="0" smtClean="0"/>
              <a:t>Comply with rules on </a:t>
            </a:r>
            <a:r>
              <a:rPr lang="en-US" b="1" dirty="0" smtClean="0"/>
              <a:t>accessible information and communications</a:t>
            </a:r>
            <a:endParaRPr lang="en-US" dirty="0" smtClean="0"/>
          </a:p>
        </p:txBody>
      </p:sp>
    </p:spTree>
    <p:extLst>
      <p:ext uri="{BB962C8B-B14F-4D97-AF65-F5344CB8AC3E}">
        <p14:creationId xmlns:p14="http://schemas.microsoft.com/office/powerpoint/2010/main" val="2506494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p:cNvSpPr>
          <p:nvPr/>
        </p:nvSpPr>
        <p:spPr>
          <a:xfrm>
            <a:off x="457200" y="188640"/>
            <a:ext cx="8229600" cy="648072"/>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Specific Steps</a:t>
            </a:r>
            <a:endParaRPr lang="en-US" b="1" dirty="0"/>
          </a:p>
        </p:txBody>
      </p:sp>
      <p:sp>
        <p:nvSpPr>
          <p:cNvPr id="5" name="Rectangle 3"/>
          <p:cNvSpPr txBox="1">
            <a:spLocks/>
          </p:cNvSpPr>
          <p:nvPr/>
        </p:nvSpPr>
        <p:spPr>
          <a:xfrm>
            <a:off x="457200" y="980728"/>
            <a:ext cx="8686800" cy="58772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Ensure that </a:t>
            </a:r>
            <a:r>
              <a:rPr lang="en-US" b="1" dirty="0" smtClean="0"/>
              <a:t>parties</a:t>
            </a:r>
            <a:r>
              <a:rPr lang="en-US" dirty="0" smtClean="0"/>
              <a:t> comply with accessibility rules in their campaigns: </a:t>
            </a:r>
          </a:p>
          <a:p>
            <a:pPr lvl="1"/>
            <a:r>
              <a:rPr lang="en-US" dirty="0" smtClean="0"/>
              <a:t>TV ads with sign language or subtitles</a:t>
            </a:r>
          </a:p>
          <a:p>
            <a:pPr lvl="1"/>
            <a:r>
              <a:rPr lang="en-US" dirty="0" smtClean="0"/>
              <a:t>Key public events with sign language</a:t>
            </a:r>
          </a:p>
          <a:p>
            <a:pPr lvl="1"/>
            <a:r>
              <a:rPr lang="en-US" dirty="0" smtClean="0"/>
              <a:t>Materials in Braille </a:t>
            </a:r>
          </a:p>
          <a:p>
            <a:pPr lvl="1"/>
            <a:r>
              <a:rPr lang="en-US" dirty="0" smtClean="0"/>
              <a:t>Accessible websites</a:t>
            </a:r>
          </a:p>
          <a:p>
            <a:r>
              <a:rPr lang="en-US" b="1" dirty="0" smtClean="0"/>
              <a:t>Electoral institutions</a:t>
            </a:r>
            <a:r>
              <a:rPr lang="en-US" dirty="0" smtClean="0"/>
              <a:t>: </a:t>
            </a:r>
          </a:p>
          <a:p>
            <a:pPr lvl="1"/>
            <a:r>
              <a:rPr lang="en-US" dirty="0" smtClean="0"/>
              <a:t>Accessible websites and manuals</a:t>
            </a:r>
          </a:p>
          <a:p>
            <a:pPr lvl="1"/>
            <a:r>
              <a:rPr lang="en-US" dirty="0" smtClean="0"/>
              <a:t>Ensure accessible TV debates, sign language</a:t>
            </a:r>
          </a:p>
          <a:p>
            <a:pPr lvl="1"/>
            <a:r>
              <a:rPr lang="en-US" dirty="0" smtClean="0"/>
              <a:t>Training of own staff and that of parties on accessible voting</a:t>
            </a:r>
          </a:p>
          <a:p>
            <a:pPr lvl="1"/>
            <a:endParaRPr lang="es-ES" dirty="0"/>
          </a:p>
          <a:p>
            <a:endParaRPr lang="es-ES_tradnl" dirty="0" smtClean="0"/>
          </a:p>
        </p:txBody>
      </p:sp>
    </p:spTree>
    <p:extLst>
      <p:ext uri="{BB962C8B-B14F-4D97-AF65-F5344CB8AC3E}">
        <p14:creationId xmlns:p14="http://schemas.microsoft.com/office/powerpoint/2010/main" val="1271165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1081</TotalTime>
  <Words>758</Words>
  <Application>Microsoft Office PowerPoint</Application>
  <PresentationFormat>On-screen Show (4:3)</PresentationFormat>
  <Paragraphs>101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Tema de Office</vt:lpstr>
      <vt:lpstr>PowerPoint Presentation</vt:lpstr>
      <vt:lpstr>Greater Exclusion</vt:lpstr>
      <vt:lpstr>International Norms</vt:lpstr>
      <vt:lpstr>Inclusive Electoral Policies</vt:lpstr>
      <vt:lpstr>Measures Adopted</vt:lpstr>
      <vt:lpstr>Impact of Policies</vt:lpstr>
      <vt:lpstr>PowerPoint Presentation</vt:lpstr>
      <vt:lpstr>PowerPoint Presentation</vt:lpstr>
      <vt:lpstr>PowerPoint Presentation</vt:lpstr>
      <vt:lpstr>Objective and Prerequisite </vt:lpstr>
      <vt:lpstr>PowerPoint Presentation</vt:lpstr>
    </vt:vector>
  </TitlesOfParts>
  <Company>IFE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Gibbran Montero</dc:creator>
  <cp:lastModifiedBy>%username%</cp:lastModifiedBy>
  <cp:revision>42</cp:revision>
  <dcterms:created xsi:type="dcterms:W3CDTF">2014-09-03T22:56:58Z</dcterms:created>
  <dcterms:modified xsi:type="dcterms:W3CDTF">2014-09-17T16:04:02Z</dcterms:modified>
</cp:coreProperties>
</file>